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96" r:id="rId2"/>
    <p:sldMasterId id="2147483708" r:id="rId3"/>
    <p:sldMasterId id="2147483732" r:id="rId4"/>
    <p:sldMasterId id="2147483744" r:id="rId5"/>
    <p:sldMasterId id="2147483768" r:id="rId6"/>
    <p:sldMasterId id="2147483780" r:id="rId7"/>
    <p:sldMasterId id="2147483792" r:id="rId8"/>
    <p:sldMasterId id="2147483804" r:id="rId9"/>
    <p:sldMasterId id="2147483828" r:id="rId10"/>
    <p:sldMasterId id="2147483840" r:id="rId11"/>
    <p:sldMasterId id="2147483852" r:id="rId12"/>
  </p:sldMasterIdLst>
  <p:notesMasterIdLst>
    <p:notesMasterId r:id="rId29"/>
  </p:notesMasterIdLst>
  <p:sldIdLst>
    <p:sldId id="351" r:id="rId13"/>
    <p:sldId id="349" r:id="rId14"/>
    <p:sldId id="324" r:id="rId15"/>
    <p:sldId id="298" r:id="rId16"/>
    <p:sldId id="353" r:id="rId17"/>
    <p:sldId id="302" r:id="rId18"/>
    <p:sldId id="306" r:id="rId19"/>
    <p:sldId id="341" r:id="rId20"/>
    <p:sldId id="339" r:id="rId21"/>
    <p:sldId id="330" r:id="rId22"/>
    <p:sldId id="355" r:id="rId23"/>
    <p:sldId id="307" r:id="rId24"/>
    <p:sldId id="332" r:id="rId25"/>
    <p:sldId id="343" r:id="rId26"/>
    <p:sldId id="345" r:id="rId27"/>
    <p:sldId id="277" r:id="rId28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ECF828B-84ED-4DF7-BDCF-CF94BBB80F89}">
          <p14:sldIdLst>
            <p14:sldId id="351"/>
            <p14:sldId id="349"/>
            <p14:sldId id="324"/>
            <p14:sldId id="298"/>
            <p14:sldId id="353"/>
            <p14:sldId id="302"/>
            <p14:sldId id="306"/>
            <p14:sldId id="341"/>
            <p14:sldId id="339"/>
            <p14:sldId id="330"/>
            <p14:sldId id="355"/>
            <p14:sldId id="307"/>
            <p14:sldId id="332"/>
            <p14:sldId id="343"/>
            <p14:sldId id="345"/>
          </p14:sldIdLst>
        </p14:section>
        <p14:section name="Раздел без заголовка" id="{3C6121F8-BEAE-4C96-B2E4-D72A57F5190E}">
          <p14:sldIdLst>
            <p14:sldId id="277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9D4"/>
    <a:srgbClr val="FDFDD3"/>
    <a:srgbClr val="2E0BC5"/>
    <a:srgbClr val="F6F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72950" autoAdjust="0"/>
  </p:normalViewPr>
  <p:slideViewPr>
    <p:cSldViewPr snapToGrid="0">
      <p:cViewPr>
        <p:scale>
          <a:sx n="90" d="100"/>
          <a:sy n="90" d="100"/>
        </p:scale>
        <p:origin x="-372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-2802" y="-96"/>
      </p:cViewPr>
      <p:guideLst>
        <p:guide orient="horz" pos="3111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7EA23-8176-445A-9F42-11FBC8D77D37}" type="datetimeFigureOut">
              <a:rPr lang="ru-RU" smtClean="0"/>
              <a:t>07.03.2020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0823"/>
            <a:ext cx="5438775" cy="4442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86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486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9AF02-714C-4EEE-8F25-3E77244F81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25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AF02-714C-4EEE-8F25-3E77244F81E0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5830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sng" strike="noStrike" kern="1200" dirty="0" smtClean="0"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Неверно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AF02-714C-4EEE-8F25-3E77244F81E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045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AF02-714C-4EEE-8F25-3E77244F81E0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482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AF02-714C-4EEE-8F25-3E77244F81E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200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AF02-714C-4EEE-8F25-3E77244F81E0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217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AF02-714C-4EEE-8F25-3E77244F81E0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12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07.03.2020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065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07.03.2020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89756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876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3076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872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87421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71093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11119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52198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80067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9123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89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07.03.2020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85795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87387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8310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0186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42203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43125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35700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03806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21189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63005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424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27106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14359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775673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6035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6605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964240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57628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21438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82085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43827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502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083189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13070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79059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917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5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7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331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267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945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8878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101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4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07.03.2020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632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235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793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1365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7198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0232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5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7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066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6550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4649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2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58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5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7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07.03.2020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122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047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2563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0113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0435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7252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9053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5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7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2402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1911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7010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34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07.03.2020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159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9518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4054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3960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506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300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959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7450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5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7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56496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9668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6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07.03.2020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49273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0544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8188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4673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6450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67917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3564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40192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6043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329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76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07.03.2020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738213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28313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67723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11950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45749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80040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90261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70609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51762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73124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07.03.2020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77388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955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97055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17782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91612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86265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9964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7313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30793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40488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494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07.03.2020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29691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28210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37995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44738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17759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18991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3600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97024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0158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33590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99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07.03.2020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83303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53186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37069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94406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3666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8191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21554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3619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40841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28869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98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/>
              <a:t>07.03.2020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28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00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97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80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91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45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41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12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35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2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32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84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Excel_97-2003_Worksheet2.xls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43000" y="1492248"/>
            <a:ext cx="9906000" cy="33187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eaLnBrk="1" hangingPunct="1"/>
            <a:r>
              <a:rPr lang="ru-RU" sz="3400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ru-RU" sz="3400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заполнения форм 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федерального статистического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наблюдения за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инвестиционной деятельностью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организаций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22117" y="4488758"/>
            <a:ext cx="4391025" cy="1725005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Clr>
                <a:schemeClr val="accent3"/>
              </a:buClr>
              <a:buNone/>
              <a:defRPr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80000"/>
              </a:lnSpc>
              <a:buClr>
                <a:schemeClr val="accent3"/>
              </a:buClr>
              <a:buNone/>
              <a:defRPr/>
            </a:pPr>
            <a:endParaRPr lang="ru-RU" sz="1600" b="1" dirty="0" smtClean="0">
              <a:solidFill>
                <a:srgbClr val="C00000"/>
              </a:solidFill>
            </a:endParaRPr>
          </a:p>
        </p:txBody>
      </p:sp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2506663" y="188913"/>
            <a:ext cx="7021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prstClr val="black"/>
              </a:solidFill>
            </a:endParaRPr>
          </a:p>
        </p:txBody>
      </p:sp>
      <p:grpSp>
        <p:nvGrpSpPr>
          <p:cNvPr id="15364" name="Группа 1"/>
          <p:cNvGrpSpPr>
            <a:grpSpLocks/>
          </p:cNvGrpSpPr>
          <p:nvPr/>
        </p:nvGrpSpPr>
        <p:grpSpPr bwMode="auto">
          <a:xfrm>
            <a:off x="1143000" y="19220"/>
            <a:ext cx="9906000" cy="1072809"/>
            <a:chOff x="25400" y="-7938"/>
            <a:chExt cx="9880600" cy="885826"/>
          </a:xfrm>
        </p:grpSpPr>
        <p:pic>
          <p:nvPicPr>
            <p:cNvPr id="15365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5275" y="233363"/>
              <a:ext cx="241300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6" name="Picture 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32558"/>
            <a:stretch>
              <a:fillRect/>
            </a:stretch>
          </p:blipFill>
          <p:spPr bwMode="auto">
            <a:xfrm>
              <a:off x="25400" y="233363"/>
              <a:ext cx="28575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7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255587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8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406082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9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55610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0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70596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1" name="TextBox 1"/>
            <p:cNvSpPr txBox="1">
              <a:spLocks noChangeArrowheads="1"/>
            </p:cNvSpPr>
            <p:nvPr/>
          </p:nvSpPr>
          <p:spPr bwMode="auto">
            <a:xfrm>
              <a:off x="990600" y="-7938"/>
              <a:ext cx="8915400" cy="432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ТЕРРИТОРИАЛЬНЫЙ ОРГАН ФЕДЕРАЛЬНОЙ СЛУЖБЫ</a:t>
              </a:r>
              <a:r>
                <a:rPr lang="en-US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ГОСУДАРСТВЕННОЙ СТАТИСТИКИ</a:t>
              </a:r>
            </a:p>
            <a:p>
              <a:pPr algn="ctr"/>
              <a:r>
                <a: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ПО ПЕРМСКОМУ КРАЮ</a:t>
              </a:r>
            </a:p>
          </p:txBody>
        </p:sp>
        <p:pic>
          <p:nvPicPr>
            <p:cNvPr id="15372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8278813" y="234950"/>
              <a:ext cx="1627187" cy="64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7771616" y="5092996"/>
            <a:ext cx="4110100" cy="1624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Clr>
                <a:srgbClr val="A5A5A5"/>
              </a:buClr>
              <a:buFont typeface="Arial" panose="020B0604020202020204" pitchFamily="34" charset="0"/>
              <a:buNone/>
              <a:defRPr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80000"/>
              </a:lnSpc>
              <a:buClr>
                <a:srgbClr val="A5A5A5"/>
              </a:buClr>
              <a:buFont typeface="Arial" panose="020B0604020202020204" pitchFamily="34" charset="0"/>
              <a:buNone/>
              <a:defRPr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80000"/>
              </a:lnSpc>
              <a:buClr>
                <a:srgbClr val="A5A5A5"/>
              </a:buClr>
              <a:buFont typeface="Arial" panose="020B0604020202020204" pitchFamily="34" charset="0"/>
              <a:buNone/>
              <a:defRPr/>
            </a:pPr>
            <a:r>
              <a:rPr lang="ru-RU" sz="1600" b="1" dirty="0" err="1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Николайчук</a:t>
            </a:r>
            <a:r>
              <a:rPr lang="ru-RU" sz="1600" b="1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Лариса Петровна</a:t>
            </a:r>
          </a:p>
          <a:p>
            <a:pPr marL="0" indent="0">
              <a:lnSpc>
                <a:spcPct val="80000"/>
              </a:lnSpc>
              <a:buClr>
                <a:srgbClr val="A5A5A5"/>
              </a:buClr>
              <a:buFont typeface="Arial" panose="020B0604020202020204" pitchFamily="34" charset="0"/>
              <a:buNone/>
              <a:defRPr/>
            </a:pPr>
            <a:r>
              <a:rPr lang="ru-RU" sz="1600" b="1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Заместитель начальника Отдела </a:t>
            </a:r>
            <a:endParaRPr lang="en-US" sz="1600" b="1" dirty="0" smtClean="0">
              <a:solidFill>
                <a:srgbClr val="5B9BD5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Clr>
                <a:srgbClr val="A5A5A5"/>
              </a:buClr>
              <a:buFont typeface="Arial" panose="020B0604020202020204" pitchFamily="34" charset="0"/>
              <a:buNone/>
              <a:defRPr/>
            </a:pPr>
            <a:r>
              <a:rPr lang="ru-RU" sz="1600" b="1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статистики строительства, инвестиций </a:t>
            </a:r>
            <a:endParaRPr lang="en-US" sz="1600" b="1" dirty="0" smtClean="0">
              <a:solidFill>
                <a:srgbClr val="5B9BD5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Clr>
                <a:srgbClr val="A5A5A5"/>
              </a:buClr>
              <a:buFont typeface="Arial" panose="020B0604020202020204" pitchFamily="34" charset="0"/>
              <a:buNone/>
              <a:defRPr/>
            </a:pPr>
            <a:r>
              <a:rPr lang="ru-RU" sz="1600" b="1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и жилищно-коммунального хозяйства</a:t>
            </a:r>
            <a:endParaRPr lang="ru-RU" sz="1600" b="1" dirty="0">
              <a:solidFill>
                <a:srgbClr val="5B9BD5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25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5293" y="750029"/>
            <a:ext cx="11066584" cy="4401205"/>
          </a:xfrm>
          <a:prstGeom prst="rect">
            <a:avLst/>
          </a:prstGeom>
          <a:solidFill>
            <a:srgbClr val="FFFFCC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значительном расхождении данных формы № П-2 (</a:t>
            </a:r>
            <a:r>
              <a:rPr lang="ru-RU" sz="4000" b="1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</a:t>
            </a:r>
            <a:r>
              <a:rPr 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за </a:t>
            </a: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№ П-2 за январь-декабрь </a:t>
            </a: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отчетом направить соответствующие пояснения </a:t>
            </a: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официальном бланке организации </a:t>
            </a: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подписью руководителя. </a:t>
            </a:r>
            <a:endParaRPr lang="ru-RU" sz="4000" b="1" kern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039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95133" y="116168"/>
            <a:ext cx="10939667" cy="895142"/>
            <a:chOff x="-573660" y="-221676"/>
            <a:chExt cx="9720000" cy="895142"/>
          </a:xfr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-573660" y="-105508"/>
              <a:ext cx="9720000" cy="693786"/>
            </a:xfrm>
            <a:prstGeom prst="roundRect">
              <a:avLst>
                <a:gd name="adj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>
              <a:outerShdw blurRad="57150" dist="38100" dir="5400000" algn="ctr" rotWithShape="0">
                <a:srgbClr val="0F6FC6">
                  <a:shade val="50000"/>
                  <a:hueOff val="0"/>
                  <a:satOff val="0"/>
                  <a:lumOff val="0"/>
                  <a:alphaOff val="0"/>
                  <a:shade val="9000"/>
                  <a:alpha val="48000"/>
                  <a:satMod val="105000"/>
                </a:srgbClr>
              </a:outerShdw>
            </a:effectLst>
            <a:sp3d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dirty="0" smtClean="0">
                  <a:solidFill>
                    <a:srgbClr val="FFFF00"/>
                  </a:solidFill>
                </a:rPr>
                <a:t>:</a:t>
              </a:r>
              <a:endParaRPr lang="ru-RU" dirty="0">
                <a:solidFill>
                  <a:srgbClr val="FFFF00"/>
                </a:solidFill>
              </a:endParaRPr>
            </a:p>
          </p:txBody>
        </p:sp>
        <p:sp>
          <p:nvSpPr>
            <p:cNvPr id="4" name="Скругленный прямоугольник 4"/>
            <p:cNvSpPr/>
            <p:nvPr/>
          </p:nvSpPr>
          <p:spPr>
            <a:xfrm>
              <a:off x="-128716" y="-221676"/>
              <a:ext cx="8987937" cy="895142"/>
            </a:xfrm>
            <a:prstGeom prst="rect">
              <a:avLst/>
            </a:prstGeom>
            <a:grp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b="1" dirty="0" smtClean="0">
                  <a:solidFill>
                    <a:prstClr val="black"/>
                  </a:solidFill>
                  <a:latin typeface="Times New Roman"/>
                </a:rPr>
                <a:t>Необходимо сопоставить форму № П-2 (</a:t>
              </a:r>
              <a:r>
                <a:rPr lang="ru-RU" sz="2600" b="1" dirty="0" err="1" smtClean="0">
                  <a:solidFill>
                    <a:prstClr val="black"/>
                  </a:solidFill>
                  <a:latin typeface="Times New Roman"/>
                </a:rPr>
                <a:t>инвест</a:t>
              </a:r>
              <a:r>
                <a:rPr lang="ru-RU" sz="2600" b="1" dirty="0" smtClean="0">
                  <a:solidFill>
                    <a:prstClr val="black"/>
                  </a:solidFill>
                  <a:latin typeface="Times New Roman"/>
                </a:rPr>
                <a:t>) со следующими формами федерального статистического наблюдения:</a:t>
              </a:r>
              <a:endParaRPr lang="ru-RU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Объект 2"/>
          <p:cNvSpPr txBox="1">
            <a:spLocks/>
          </p:cNvSpPr>
          <p:nvPr/>
        </p:nvSpPr>
        <p:spPr bwMode="auto">
          <a:xfrm>
            <a:off x="614178" y="1329070"/>
            <a:ext cx="11218985" cy="4159994"/>
          </a:xfrm>
          <a:prstGeom prst="rect">
            <a:avLst/>
          </a:prstGeom>
          <a:solidFill>
            <a:srgbClr val="FFFFCC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472C4"/>
              </a:buClr>
            </a:pPr>
            <a:r>
              <a:rPr lang="ru-RU" b="1" dirty="0" smtClean="0">
                <a:solidFill>
                  <a:sysClr val="windowText" lastClr="000000"/>
                </a:solidFill>
                <a:latin typeface="Times New Roman"/>
              </a:rPr>
              <a:t> форма </a:t>
            </a:r>
            <a:r>
              <a:rPr lang="ru-RU" b="1" dirty="0" smtClean="0">
                <a:solidFill>
                  <a:sysClr val="windowText" lastClr="000000"/>
                </a:solidFill>
                <a:latin typeface="Times New Roman"/>
              </a:rPr>
              <a:t>№ 11 </a:t>
            </a:r>
            <a:r>
              <a:rPr lang="ru-RU" dirty="0" smtClean="0">
                <a:solidFill>
                  <a:sysClr val="windowText" lastClr="000000"/>
                </a:solidFill>
                <a:latin typeface="Times New Roman"/>
              </a:rPr>
              <a:t>«Сведения о наличии и движении основных фондов (средств</a:t>
            </a:r>
            <a:r>
              <a:rPr lang="en-US" dirty="0" smtClean="0">
                <a:solidFill>
                  <a:sysClr val="windowText" lastClr="000000"/>
                </a:solidFill>
                <a:latin typeface="Times New Roman"/>
              </a:rPr>
              <a:t>)</a:t>
            </a:r>
            <a:r>
              <a:rPr lang="ru-RU" dirty="0" smtClean="0">
                <a:solidFill>
                  <a:sysClr val="windowText" lastClr="000000"/>
                </a:solidFill>
                <a:latin typeface="Times New Roman"/>
              </a:rPr>
              <a:t> и других нефинансовых активов» </a:t>
            </a:r>
            <a:r>
              <a:rPr lang="ru-RU" b="1" dirty="0" smtClean="0">
                <a:solidFill>
                  <a:sysClr val="windowText" lastClr="000000"/>
                </a:solidFill>
                <a:latin typeface="Times New Roman"/>
              </a:rPr>
              <a:t>строки </a:t>
            </a:r>
            <a:r>
              <a:rPr lang="ru-RU" b="1" dirty="0" smtClean="0">
                <a:solidFill>
                  <a:sysClr val="windowText" lastClr="000000"/>
                </a:solidFill>
                <a:latin typeface="Times New Roman"/>
              </a:rPr>
              <a:t>01 (графы 4</a:t>
            </a:r>
            <a:r>
              <a:rPr lang="ru-RU" b="1" dirty="0" smtClean="0">
                <a:solidFill>
                  <a:sysClr val="windowText" lastClr="000000"/>
                </a:solidFill>
                <a:latin typeface="Times New Roman"/>
              </a:rPr>
              <a:t>, 5</a:t>
            </a:r>
            <a:r>
              <a:rPr lang="ru-RU" b="1" dirty="0" smtClean="0">
                <a:solidFill>
                  <a:sysClr val="windowText" lastClr="000000"/>
                </a:solidFill>
                <a:latin typeface="Times New Roman"/>
              </a:rPr>
              <a:t>), </a:t>
            </a:r>
            <a:r>
              <a:rPr lang="ru-RU" b="1" dirty="0" smtClean="0">
                <a:solidFill>
                  <a:sysClr val="windowText" lastClr="000000"/>
                </a:solidFill>
                <a:latin typeface="Times New Roman"/>
              </a:rPr>
              <a:t>23, 25</a:t>
            </a:r>
            <a:r>
              <a:rPr lang="ru-RU" dirty="0" smtClean="0">
                <a:solidFill>
                  <a:prstClr val="black"/>
                </a:solidFill>
                <a:latin typeface="Times New Roman"/>
              </a:rPr>
              <a:t>;</a:t>
            </a:r>
            <a:endParaRPr lang="ru-RU" dirty="0" smtClean="0">
              <a:solidFill>
                <a:prstClr val="black"/>
              </a:solidFill>
              <a:latin typeface="Times New Roman"/>
            </a:endParaRPr>
          </a:p>
          <a:p>
            <a:pPr>
              <a:buClr>
                <a:srgbClr val="4472C4"/>
              </a:buClr>
            </a:pPr>
            <a:r>
              <a:rPr lang="ru-RU" b="1" dirty="0" smtClean="0">
                <a:solidFill>
                  <a:sysClr val="windowText" lastClr="000000"/>
                </a:solidFill>
                <a:latin typeface="Times New Roman"/>
              </a:rPr>
              <a:t> форма </a:t>
            </a:r>
            <a:r>
              <a:rPr lang="ru-RU" b="1" dirty="0" smtClean="0">
                <a:solidFill>
                  <a:sysClr val="windowText" lastClr="000000"/>
                </a:solidFill>
                <a:latin typeface="Times New Roman"/>
              </a:rPr>
              <a:t>№ 11-НА </a:t>
            </a:r>
            <a:r>
              <a:rPr lang="ru-RU" dirty="0" smtClean="0">
                <a:solidFill>
                  <a:sysClr val="windowText" lastClr="000000"/>
                </a:solidFill>
                <a:latin typeface="Times New Roman"/>
              </a:rPr>
              <a:t>«Сведения о наличии, движении и составе контрактов, договоров аренды, лицензий, маркетинговых активов и </a:t>
            </a:r>
            <a:r>
              <a:rPr lang="ru-RU" dirty="0" err="1" smtClean="0">
                <a:solidFill>
                  <a:sysClr val="windowText" lastClr="000000"/>
                </a:solidFill>
                <a:latin typeface="Times New Roman"/>
              </a:rPr>
              <a:t>гудвилла</a:t>
            </a:r>
            <a:r>
              <a:rPr lang="ru-RU" dirty="0" smtClean="0">
                <a:solidFill>
                  <a:sysClr val="windowText" lastClr="000000"/>
                </a:solidFill>
                <a:latin typeface="Times New Roman"/>
              </a:rPr>
              <a:t> (деловой репутации организации)» </a:t>
            </a:r>
            <a:r>
              <a:rPr lang="ru-RU" b="1" dirty="0" smtClean="0">
                <a:solidFill>
                  <a:sysClr val="windowText" lastClr="000000"/>
                </a:solidFill>
                <a:latin typeface="Times New Roman"/>
              </a:rPr>
              <a:t>графы 4, 5</a:t>
            </a:r>
            <a:r>
              <a:rPr lang="ru-RU" dirty="0" smtClean="0">
                <a:solidFill>
                  <a:sysClr val="windowText" lastClr="000000"/>
                </a:solidFill>
                <a:latin typeface="Times New Roman"/>
              </a:rPr>
              <a:t>;</a:t>
            </a:r>
            <a:endParaRPr lang="ru-RU" dirty="0" smtClean="0">
              <a:solidFill>
                <a:sysClr val="windowText" lastClr="000000"/>
              </a:solidFill>
              <a:latin typeface="Times New Roman"/>
            </a:endParaRPr>
          </a:p>
          <a:p>
            <a:pPr>
              <a:buClr>
                <a:srgbClr val="4472C4"/>
              </a:buClr>
            </a:pPr>
            <a:r>
              <a:rPr lang="ru-RU" b="1" dirty="0" smtClean="0">
                <a:solidFill>
                  <a:prstClr val="black"/>
                </a:solidFill>
                <a:latin typeface="Times New Roman"/>
              </a:rPr>
              <a:t> форма 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</a:rPr>
              <a:t>№ 1-предприятие </a:t>
            </a:r>
            <a:r>
              <a:rPr lang="ru-RU" dirty="0" smtClean="0">
                <a:solidFill>
                  <a:sysClr val="windowText" lastClr="000000"/>
                </a:solidFill>
                <a:latin typeface="Times New Roman"/>
              </a:rPr>
              <a:t>«Основные сведения о деятельности организации» </a:t>
            </a:r>
            <a:r>
              <a:rPr lang="ru-RU" b="1" dirty="0" smtClean="0">
                <a:solidFill>
                  <a:sysClr val="windowText" lastClr="000000"/>
                </a:solidFill>
                <a:latin typeface="Times New Roman"/>
              </a:rPr>
              <a:t>строка </a:t>
            </a:r>
            <a:r>
              <a:rPr lang="ru-RU" b="1" dirty="0" smtClean="0">
                <a:solidFill>
                  <a:sysClr val="windowText" lastClr="000000"/>
                </a:solidFill>
                <a:latin typeface="Times New Roman"/>
              </a:rPr>
              <a:t>671</a:t>
            </a:r>
          </a:p>
          <a:p>
            <a:pPr>
              <a:buClr>
                <a:srgbClr val="4472C4"/>
              </a:buClr>
            </a:pPr>
            <a:r>
              <a:rPr lang="ru-RU" b="1" dirty="0" smtClean="0">
                <a:solidFill>
                  <a:sysClr val="windowText" lastClr="000000"/>
                </a:solidFill>
                <a:latin typeface="Times New Roman"/>
              </a:rPr>
              <a:t> форма № 4-инновация </a:t>
            </a:r>
            <a:r>
              <a:rPr lang="ru-RU" dirty="0" smtClean="0">
                <a:solidFill>
                  <a:sysClr val="windowText" lastClr="000000"/>
                </a:solidFill>
                <a:latin typeface="Times New Roman"/>
              </a:rPr>
              <a:t>«Сведения об инновационной деятельности организаций» </a:t>
            </a:r>
            <a:r>
              <a:rPr lang="ru-RU" b="1" dirty="0" smtClean="0">
                <a:solidFill>
                  <a:sysClr val="windowText" lastClr="000000"/>
                </a:solidFill>
                <a:latin typeface="Times New Roman"/>
              </a:rPr>
              <a:t>строка 113</a:t>
            </a:r>
          </a:p>
          <a:p>
            <a:pPr>
              <a:buClr>
                <a:srgbClr val="4472C4"/>
              </a:buClr>
            </a:pPr>
            <a:endParaRPr lang="ru-RU" b="1" dirty="0" smtClean="0">
              <a:solidFill>
                <a:sysClr val="windowText" lastClr="000000"/>
              </a:solidFill>
              <a:latin typeface="Times New Roman"/>
            </a:endParaRPr>
          </a:p>
          <a:p>
            <a:pPr>
              <a:buClr>
                <a:srgbClr val="4472C4"/>
              </a:buClr>
            </a:pPr>
            <a:endParaRPr lang="ru-RU" b="1" dirty="0" smtClean="0">
              <a:solidFill>
                <a:sysClr val="windowText" lastClr="000000"/>
              </a:solidFill>
              <a:latin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3838" y="5945564"/>
            <a:ext cx="10939667" cy="693786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7150" dist="38100" dir="5400000" algn="ctr" rotWithShape="0">
              <a:srgbClr val="0F6FC6">
                <a:shade val="50000"/>
                <a:hueOff val="0"/>
                <a:satOff val="0"/>
                <a:lumOff val="0"/>
                <a:alphaOff val="0"/>
                <a:shade val="9000"/>
                <a:alpha val="48000"/>
                <a:satMod val="105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Скругленный прямоугольник 4"/>
          <p:cNvSpPr/>
          <p:nvPr/>
        </p:nvSpPr>
        <p:spPr>
          <a:xfrm>
            <a:off x="893135" y="6049926"/>
            <a:ext cx="10841665" cy="489096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9530" tIns="33020" rIns="49530" bIns="33020" numCol="1" spcCol="1270" anchor="ctr" anchorCtr="0">
            <a:noAutofit/>
          </a:bodyPr>
          <a:lstStyle/>
          <a:p>
            <a:pPr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600" b="1" dirty="0" smtClean="0">
                <a:solidFill>
                  <a:prstClr val="black"/>
                </a:solidFill>
                <a:latin typeface="Times New Roman"/>
              </a:rPr>
              <a:t>Если имеются данные по указанным формам, организация должна обязательно предоставить сведения по форме № П-2 (</a:t>
            </a:r>
            <a:r>
              <a:rPr lang="ru-RU" sz="2600" b="1" dirty="0" err="1" smtClean="0">
                <a:solidFill>
                  <a:prstClr val="black"/>
                </a:solidFill>
                <a:latin typeface="Times New Roman"/>
              </a:rPr>
              <a:t>инвест</a:t>
            </a:r>
            <a:r>
              <a:rPr lang="ru-RU" sz="2600" b="1" dirty="0" smtClean="0">
                <a:solidFill>
                  <a:prstClr val="black"/>
                </a:solidFill>
                <a:latin typeface="Times New Roman"/>
              </a:rPr>
              <a:t>)</a:t>
            </a:r>
            <a:endParaRPr lang="ru-RU" sz="2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38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064251" y="3920331"/>
          <a:ext cx="63500" cy="161925"/>
        </p:xfrm>
        <a:graphic>
          <a:graphicData uri="http://schemas.openxmlformats.org/drawingml/2006/table">
            <a:tbl>
              <a:tblPr/>
              <a:tblGrid>
                <a:gridCol w="63500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754" y="47676"/>
            <a:ext cx="9360000" cy="674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851" y="3263827"/>
            <a:ext cx="1890712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7891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692" y="649738"/>
            <a:ext cx="9762757" cy="584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9720" y="1671769"/>
            <a:ext cx="274637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9205162" y="2155923"/>
            <a:ext cx="1381991" cy="1692000"/>
          </a:xfrm>
          <a:prstGeom prst="rect">
            <a:avLst/>
          </a:prstGeom>
          <a:solidFill>
            <a:srgbClr val="FFFF00"/>
          </a:solidFill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В отчете за январь-декабрь заполняется из  формы </a:t>
            </a:r>
          </a:p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№ П-2 (</a:t>
            </a:r>
            <a:r>
              <a:rPr lang="ru-RU" sz="1400" b="1" dirty="0" err="1" smtClean="0">
                <a:solidFill>
                  <a:prstClr val="black"/>
                </a:solidFill>
              </a:rPr>
              <a:t>инвест</a:t>
            </a:r>
            <a:r>
              <a:rPr lang="ru-RU" sz="1400" b="1" dirty="0" smtClean="0">
                <a:solidFill>
                  <a:prstClr val="black"/>
                </a:solidFill>
              </a:rPr>
              <a:t>)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686" y="4601291"/>
            <a:ext cx="84137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вал 1"/>
          <p:cNvSpPr/>
          <p:nvPr/>
        </p:nvSpPr>
        <p:spPr>
          <a:xfrm>
            <a:off x="2109935" y="5821807"/>
            <a:ext cx="914400" cy="33840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882866" y="4601291"/>
            <a:ext cx="1346623" cy="720000"/>
          </a:xfrm>
          <a:prstGeom prst="ellipse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цифрами</a:t>
            </a:r>
            <a:endParaRPr lang="ru-RU" sz="1400" b="1" dirty="0">
              <a:solidFill>
                <a:srgbClr val="00206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147659" y="4944530"/>
            <a:ext cx="720000" cy="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109" y="5344391"/>
            <a:ext cx="119354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6846169" y="5074571"/>
            <a:ext cx="2963589" cy="756000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заполняется на основе документов, выданных государственными органами</a:t>
            </a:r>
            <a:b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 землеустройству согласно оплаченным счетам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0788" y="4684207"/>
            <a:ext cx="2128856" cy="1476000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Данные, отраженные по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строкам 20-24,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относятся к инвестициям в основной капитал и не включаются в итог по строке 01 графе 1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289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75" y="-152571450"/>
            <a:ext cx="14639925" cy="31200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5265" y="-152571450"/>
            <a:ext cx="14639925" cy="312000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593" y="31898"/>
            <a:ext cx="9781200" cy="682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 flipH="1">
            <a:off x="2471423" y="3784262"/>
            <a:ext cx="244186" cy="3600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717" y="3795899"/>
            <a:ext cx="1333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681761" y="2728861"/>
            <a:ext cx="1672936" cy="1800000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</a:rPr>
              <a:t> заполняется при осуществлении затрат на охрану окружающей среды и рациональное использование природных ресурсов (отражаемых по форме № 18-кс (годовая) 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94264" y="965613"/>
            <a:ext cx="1008000" cy="222919"/>
          </a:xfrm>
          <a:prstGeom prst="rect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=стр.01 гр.1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707527" y="965613"/>
            <a:ext cx="1008000" cy="217506"/>
          </a:xfrm>
          <a:prstGeom prst="rect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=стр.20 гр.1</a:t>
            </a:r>
            <a:endParaRPr lang="ru-RU" sz="1200" dirty="0">
              <a:solidFill>
                <a:prstClr val="black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899525" y="3961864"/>
            <a:ext cx="720000" cy="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5" name="Picture 5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487" y="4144261"/>
            <a:ext cx="1746000" cy="46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5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697" y="4528861"/>
            <a:ext cx="1746000" cy="46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авая фигурная скобка 18"/>
          <p:cNvSpPr/>
          <p:nvPr/>
        </p:nvSpPr>
        <p:spPr>
          <a:xfrm>
            <a:off x="6521469" y="749613"/>
            <a:ext cx="155448" cy="432000"/>
          </a:xfrm>
          <a:prstGeom prst="rightBrace">
            <a:avLst/>
          </a:prstGeom>
          <a:ln w="349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251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2506663" y="188913"/>
            <a:ext cx="7021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prstClr val="black"/>
              </a:solidFill>
            </a:endParaRPr>
          </a:p>
        </p:txBody>
      </p:sp>
      <p:grpSp>
        <p:nvGrpSpPr>
          <p:cNvPr id="15364" name="Группа 1"/>
          <p:cNvGrpSpPr>
            <a:grpSpLocks/>
          </p:cNvGrpSpPr>
          <p:nvPr/>
        </p:nvGrpSpPr>
        <p:grpSpPr bwMode="auto">
          <a:xfrm>
            <a:off x="1143000" y="-7939"/>
            <a:ext cx="9906000" cy="1072809"/>
            <a:chOff x="25400" y="-7938"/>
            <a:chExt cx="9880600" cy="885826"/>
          </a:xfrm>
        </p:grpSpPr>
        <p:pic>
          <p:nvPicPr>
            <p:cNvPr id="15365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5275" y="233363"/>
              <a:ext cx="241300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6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32558"/>
            <a:stretch>
              <a:fillRect/>
            </a:stretch>
          </p:blipFill>
          <p:spPr bwMode="auto">
            <a:xfrm>
              <a:off x="25400" y="233363"/>
              <a:ext cx="28575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7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255587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8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406082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9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55610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0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70596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1" name="TextBox 1"/>
            <p:cNvSpPr txBox="1">
              <a:spLocks noChangeArrowheads="1"/>
            </p:cNvSpPr>
            <p:nvPr/>
          </p:nvSpPr>
          <p:spPr bwMode="auto">
            <a:xfrm>
              <a:off x="990600" y="-7938"/>
              <a:ext cx="8915400" cy="432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ТЕРРИТОРИАЛЬНЫЙ ОРГАН ФЕДЕРАЛЬНОЙ СЛУЖБЫ</a:t>
              </a:r>
              <a:r>
                <a:rPr lang="en-US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ГОСУДАРСТВЕННОЙ СТАТИСТИКИ</a:t>
              </a:r>
            </a:p>
            <a:p>
              <a:pPr algn="ctr"/>
              <a:r>
                <a: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ПО ПЕРМСКОМУ КРАЮ</a:t>
              </a:r>
            </a:p>
          </p:txBody>
        </p:sp>
        <p:pic>
          <p:nvPicPr>
            <p:cNvPr id="15372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8278813" y="234950"/>
              <a:ext cx="1627187" cy="64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Прямоугольник 5"/>
          <p:cNvSpPr/>
          <p:nvPr/>
        </p:nvSpPr>
        <p:spPr>
          <a:xfrm>
            <a:off x="1796902" y="1099113"/>
            <a:ext cx="80297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По вопросам заполнения формы обращаться </a:t>
            </a:r>
            <a:br>
              <a:rPr lang="ru-RU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BC5642"/>
                </a:solidFill>
                <a:latin typeface="Times New Roman" pitchFamily="18" charset="0"/>
                <a:cs typeface="Times New Roman" pitchFamily="18" charset="0"/>
              </a:rPr>
              <a:t>в Отдел статистики строительства, инвестиций </a:t>
            </a:r>
            <a:br>
              <a:rPr lang="ru-RU" sz="2800" b="1" dirty="0" smtClean="0">
                <a:solidFill>
                  <a:srgbClr val="BC564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BC5642"/>
                </a:solidFill>
                <a:latin typeface="Times New Roman" pitchFamily="18" charset="0"/>
                <a:cs typeface="Times New Roman" pitchFamily="18" charset="0"/>
              </a:rPr>
              <a:t>и жилищно-коммунального хозяйства:</a:t>
            </a:r>
            <a:endParaRPr lang="ru-RU" sz="2800" b="1" dirty="0">
              <a:solidFill>
                <a:srgbClr val="BC564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59974" y="3094074"/>
            <a:ext cx="840451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3-19</a:t>
            </a:r>
            <a:r>
              <a:rPr lang="en-US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Дзержинский</a:t>
            </a:r>
            <a:r>
              <a:rPr lang="en-US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1-60</a:t>
            </a:r>
            <a:r>
              <a:rPr lang="en-US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#   </a:t>
            </a:r>
            <a:r>
              <a:rPr lang="ru-RU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Индустриальный</a:t>
            </a:r>
            <a:r>
              <a:rPr lang="en-US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3-18</a:t>
            </a:r>
            <a:r>
              <a:rPr lang="en-US" sz="28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# </a:t>
            </a:r>
            <a:r>
              <a:rPr lang="ru-RU" sz="28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Ленинский, Мотовилихинский районы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3-17</a:t>
            </a:r>
            <a:r>
              <a:rPr lang="en-US" sz="28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28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Кировский, Орджоникидзевский районы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2-34</a:t>
            </a:r>
            <a:r>
              <a:rPr lang="en-US" sz="28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#  </a:t>
            </a:r>
            <a:r>
              <a:rPr lang="ru-RU" sz="28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Свердловский район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954670" y="5230306"/>
            <a:ext cx="57142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u="sng" kern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10681" y="2484108"/>
            <a:ext cx="7103103" cy="461665"/>
          </a:xfrm>
          <a:prstGeom prst="rect">
            <a:avLst/>
          </a:prstGeom>
          <a:solidFill>
            <a:srgbClr val="FFFFCC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+ 7 (342) 236-43-43</a:t>
            </a:r>
            <a:r>
              <a:rPr lang="en-US" sz="24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добавочный номер </a:t>
            </a:r>
            <a:r>
              <a:rPr lang="en-US" sz="24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endParaRPr lang="ru-RU" sz="2400" b="1" kern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09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2506663" y="188913"/>
            <a:ext cx="7021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grpSp>
        <p:nvGrpSpPr>
          <p:cNvPr id="15364" name="Группа 1"/>
          <p:cNvGrpSpPr>
            <a:grpSpLocks/>
          </p:cNvGrpSpPr>
          <p:nvPr/>
        </p:nvGrpSpPr>
        <p:grpSpPr bwMode="auto">
          <a:xfrm>
            <a:off x="1143000" y="-7939"/>
            <a:ext cx="9906000" cy="1072809"/>
            <a:chOff x="25400" y="-7938"/>
            <a:chExt cx="9880600" cy="885826"/>
          </a:xfrm>
        </p:grpSpPr>
        <p:pic>
          <p:nvPicPr>
            <p:cNvPr id="15365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5275" y="233363"/>
              <a:ext cx="241300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6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32558"/>
            <a:stretch>
              <a:fillRect/>
            </a:stretch>
          </p:blipFill>
          <p:spPr bwMode="auto">
            <a:xfrm>
              <a:off x="25400" y="233363"/>
              <a:ext cx="28575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7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255587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8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406082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9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55610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0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70596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1" name="TextBox 1"/>
            <p:cNvSpPr txBox="1">
              <a:spLocks noChangeArrowheads="1"/>
            </p:cNvSpPr>
            <p:nvPr/>
          </p:nvSpPr>
          <p:spPr bwMode="auto">
            <a:xfrm>
              <a:off x="990600" y="-7938"/>
              <a:ext cx="8915400" cy="432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ТЕРРИТОРИАЛЬНЫЙ ОРГАН ФЕДЕРАЛЬНОЙ СЛУЖБЫ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ГОСУДАРСТВЕННОЙ СТАТИСТИКИ</a:t>
              </a:r>
            </a:p>
            <a:p>
              <a:pPr algn="ctr"/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ПО ПЕРМСКОМУ КРАЮ</a:t>
              </a:r>
            </a:p>
          </p:txBody>
        </p:sp>
        <p:pic>
          <p:nvPicPr>
            <p:cNvPr id="15372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8278813" y="234950"/>
              <a:ext cx="1627187" cy="64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1286250" y="2818321"/>
            <a:ext cx="97627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73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143000" y="19234"/>
            <a:ext cx="9906000" cy="1072809"/>
            <a:chOff x="25400" y="-7938"/>
            <a:chExt cx="9880600" cy="885826"/>
          </a:xfrm>
        </p:grpSpPr>
        <p:pic>
          <p:nvPicPr>
            <p:cNvPr id="3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5275" y="233363"/>
              <a:ext cx="241300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32558"/>
            <a:stretch>
              <a:fillRect/>
            </a:stretch>
          </p:blipFill>
          <p:spPr bwMode="auto">
            <a:xfrm>
              <a:off x="25400" y="233363"/>
              <a:ext cx="28575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255587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406082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55610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70596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1"/>
            <p:cNvSpPr txBox="1">
              <a:spLocks noChangeArrowheads="1"/>
            </p:cNvSpPr>
            <p:nvPr/>
          </p:nvSpPr>
          <p:spPr bwMode="auto">
            <a:xfrm>
              <a:off x="990600" y="-7938"/>
              <a:ext cx="8915400" cy="432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ТЕРРИТОРИАЛЬНЫЙ ОРГАН ФЕДЕРАЛЬНОЙ СЛУЖБЫ</a:t>
              </a:r>
              <a:r>
                <a:rPr lang="en-US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ГОСУДАРСТВЕННОЙ СТАТИСТИКИ</a:t>
              </a:r>
            </a:p>
            <a:p>
              <a:pPr algn="ctr"/>
              <a:r>
                <a: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ПО ПЕРМСКОМУ КРАЮ</a:t>
              </a:r>
            </a:p>
          </p:txBody>
        </p:sp>
        <p:pic>
          <p:nvPicPr>
            <p:cNvPr id="10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8278813" y="234950"/>
              <a:ext cx="1627187" cy="64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36600"/>
              </p:ext>
            </p:extLst>
          </p:nvPr>
        </p:nvGraphicFramePr>
        <p:xfrm>
          <a:off x="1143010" y="1239211"/>
          <a:ext cx="990600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421"/>
                <a:gridCol w="1769523"/>
                <a:gridCol w="2444136"/>
                <a:gridCol w="2103820"/>
                <a:gridCol w="1562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Периодичность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предоставления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Респонденты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П-2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«Сведения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 инвестициях в нефинансовые активы»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квартальная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позднее 20 числа после отчетного периода, за январь-декабрь – не позднее 8 февраля года, следующего за отчетным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лица (кроме субъектов малого предпри-нимательства)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.07.201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П-2 (инвест)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«Сведения об инвестиционной деятельности»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годовая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апреля года, следующего за отчетным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лица (кроме субъектов малого предпри-нимательства)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.07.201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945576" y="5112341"/>
            <a:ext cx="10775373" cy="1039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Указания по заполнению расположены на бланках форм</a:t>
            </a:r>
            <a:endParaRPr lang="ru-RU" sz="2400" b="1" dirty="0">
              <a:solidFill>
                <a:srgbClr val="5B9BD5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80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063" y="0"/>
            <a:ext cx="9085211" cy="6523200"/>
          </a:xfrm>
          <a:prstGeom prst="rect">
            <a:avLst/>
          </a:prstGeom>
          <a:noFill/>
          <a:ln w="9525" cmpd="sng">
            <a:solidFill>
              <a:srgbClr val="2E0BC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вал 6"/>
          <p:cNvSpPr/>
          <p:nvPr/>
        </p:nvSpPr>
        <p:spPr>
          <a:xfrm>
            <a:off x="6251953" y="2783135"/>
            <a:ext cx="1860697" cy="95693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663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2506663" y="188913"/>
            <a:ext cx="7021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077" y="1064872"/>
            <a:ext cx="9210675" cy="5645493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Овал 8"/>
          <p:cNvSpPr/>
          <p:nvPr/>
        </p:nvSpPr>
        <p:spPr>
          <a:xfrm>
            <a:off x="3679981" y="1423555"/>
            <a:ext cx="1272635" cy="11430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567620" y="1678132"/>
            <a:ext cx="1215736" cy="1080654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508531" y="2951017"/>
            <a:ext cx="1028700" cy="1724892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Не включается стоимость основных средств, переданных с баланса на баланс организации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753277" y="2951017"/>
            <a:ext cx="1073399" cy="1724892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Отражаются затраты на приобретение квартир для сотрудников в объектах жилого фонда</a:t>
            </a:r>
            <a:endParaRPr lang="ru-RU" sz="1050" b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318221" y="2566555"/>
            <a:ext cx="0" cy="384462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8245187" y="2758800"/>
            <a:ext cx="0" cy="192231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811185" y="2932702"/>
            <a:ext cx="1080000" cy="1724400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/>
            </a:r>
            <a:br>
              <a:rPr lang="ru-RU" sz="1050" b="1" dirty="0" smtClean="0">
                <a:solidFill>
                  <a:schemeClr val="tx1"/>
                </a:solidFill>
              </a:rPr>
            </a:br>
            <a:r>
              <a:rPr lang="ru-RU" sz="1050" b="1" dirty="0" smtClean="0">
                <a:solidFill>
                  <a:schemeClr val="tx1"/>
                </a:solidFill>
              </a:rPr>
              <a:t>не включаются затраты на приобретение нефинансовых активов стоимостью не более 40000  рублей за единицу</a:t>
            </a:r>
            <a:endParaRPr lang="ru-RU" sz="1050" b="1" dirty="0">
              <a:solidFill>
                <a:schemeClr val="tx1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029" y="2740615"/>
            <a:ext cx="13477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3277" y="2068249"/>
            <a:ext cx="1080000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15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750655"/>
              </p:ext>
            </p:extLst>
          </p:nvPr>
        </p:nvGraphicFramePr>
        <p:xfrm>
          <a:off x="1399146" y="1240216"/>
          <a:ext cx="9210675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Лист" r:id="rId3" imgW="9210743" imgH="1457325" progId="Excel.Sheet.8">
                  <p:embed/>
                </p:oleObj>
              </mc:Choice>
              <mc:Fallback>
                <p:oleObj name="Лист" r:id="rId3" imgW="9210743" imgH="14573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9146" y="1240216"/>
                        <a:ext cx="9210675" cy="1457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4014"/>
              </p:ext>
            </p:extLst>
          </p:nvPr>
        </p:nvGraphicFramePr>
        <p:xfrm>
          <a:off x="1398588" y="2708275"/>
          <a:ext cx="9210675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Лист" r:id="rId5" imgW="9210743" imgH="3848190" progId="Excel.Sheet.8">
                  <p:embed/>
                </p:oleObj>
              </mc:Choice>
              <mc:Fallback>
                <p:oleObj name="Лист" r:id="rId5" imgW="9210743" imgH="384819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98588" y="2708275"/>
                        <a:ext cx="9210675" cy="384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4736121" y="4091355"/>
            <a:ext cx="5017479" cy="1477108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</a:rPr>
              <a:t>Отражаются затраты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prstClr val="black"/>
                </a:solidFill>
              </a:rPr>
              <a:t>на возмещение убытков землепользователям;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prstClr val="black"/>
                </a:solidFill>
              </a:rPr>
              <a:t> на эксплуатационное бурение;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prstClr val="black"/>
                </a:solidFill>
              </a:rPr>
              <a:t>на приобретение фондов библиотек, архивов, музеев;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prstClr val="black"/>
                </a:solidFill>
              </a:rPr>
              <a:t> кинофотодокументов; копий произведений искусства;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prstClr val="black"/>
                </a:solidFill>
              </a:rPr>
              <a:t> приобретение оружия;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prstClr val="black"/>
                </a:solidFill>
              </a:rPr>
              <a:t> культивируемые ресурсы растительного и животного происхождения и др.</a:t>
            </a:r>
          </a:p>
          <a:p>
            <a:pPr algn="ctr"/>
            <a:endParaRPr lang="ru-RU" sz="1200" b="1" dirty="0">
              <a:solidFill>
                <a:prstClr val="black"/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3679980" y="5008418"/>
            <a:ext cx="90241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52056" y="3911531"/>
            <a:ext cx="1620000" cy="276999"/>
          </a:xfrm>
          <a:prstGeom prst="rect">
            <a:avLst/>
          </a:prstGeom>
          <a:solidFill>
            <a:srgbClr val="FFFFCC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kern="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Отражаются затраты</a:t>
            </a:r>
            <a:r>
              <a:rPr lang="ru-RU" sz="10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5020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343" y="76362"/>
            <a:ext cx="10440000" cy="5918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Прямая со стрелкой 16"/>
          <p:cNvCxnSpPr/>
          <p:nvPr/>
        </p:nvCxnSpPr>
        <p:spPr>
          <a:xfrm>
            <a:off x="8493034" y="4832031"/>
            <a:ext cx="1090453" cy="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9583487" y="4430477"/>
            <a:ext cx="2128856" cy="1260000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Данные, отраженные по строке 29, не относятся к инвестициям в основной капитал и не </a:t>
            </a:r>
            <a:r>
              <a:rPr lang="ru-RU" sz="13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включаются </a:t>
            </a:r>
            <a:endParaRPr lang="en-US" sz="1300" b="1" dirty="0" smtClean="0">
              <a:solidFill>
                <a:schemeClr val="tx1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в </a:t>
            </a:r>
            <a:r>
              <a:rPr lang="ru-RU" sz="13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итог по строке 01 графе 1</a:t>
            </a:r>
            <a:endParaRPr lang="ru-RU" sz="13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529445" y="4903549"/>
            <a:ext cx="2963589" cy="756000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заполняется на основе документов, выданных государственными органами</a:t>
            </a:r>
            <a:br>
              <a:rPr lang="ru-RU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 по землеустройству согласно оплаченным счетам</a:t>
            </a:r>
            <a:endParaRPr lang="ru-RU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4954772" y="4934477"/>
            <a:ext cx="155448" cy="756000"/>
          </a:xfrm>
          <a:prstGeom prst="rightBrac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5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235" y="973492"/>
            <a:ext cx="802800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5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663" y="1591463"/>
            <a:ext cx="802800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5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663" y="1987463"/>
            <a:ext cx="802800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8134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15" y="831626"/>
            <a:ext cx="10221191" cy="564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Овал 19"/>
          <p:cNvSpPr/>
          <p:nvPr/>
        </p:nvSpPr>
        <p:spPr>
          <a:xfrm>
            <a:off x="2001237" y="4033005"/>
            <a:ext cx="1620000" cy="1080000"/>
          </a:xfrm>
          <a:prstGeom prst="ellipse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ОКВЭД2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цифрами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792" y="3602352"/>
            <a:ext cx="274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2473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369333" y="232240"/>
            <a:ext cx="8135999" cy="700116"/>
            <a:chOff x="925422" y="0"/>
            <a:chExt cx="8061051" cy="700116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966822" y="0"/>
              <a:ext cx="7989716" cy="700116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>
              <a:solidFill>
                <a:schemeClr val="accent1">
                  <a:shade val="50000"/>
                </a:schemeClr>
              </a:solidFill>
            </a:ln>
            <a:effectLst>
              <a:outerShdw blurRad="57150" dist="38100" dir="5400000" algn="ctr" rotWithShape="0">
                <a:srgbClr val="0F6FC6">
                  <a:shade val="50000"/>
                  <a:hueOff val="0"/>
                  <a:satOff val="0"/>
                  <a:lumOff val="0"/>
                  <a:alphaOff val="0"/>
                  <a:shade val="9000"/>
                  <a:alpha val="48000"/>
                  <a:satMod val="105000"/>
                </a:srgbClr>
              </a:outerShdw>
            </a:effectLst>
            <a:sp3d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925422" y="0"/>
              <a:ext cx="8061051" cy="65910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>
                  <a:shade val="50000"/>
                </a:schemeClr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b="1" dirty="0" smtClean="0">
                  <a:solidFill>
                    <a:prstClr val="black"/>
                  </a:solidFill>
                  <a:latin typeface="Times New Roman"/>
                </a:rPr>
                <a:t>Пример расшифровки стр. 33 (ОКВЭД 2):</a:t>
              </a:r>
              <a:endParaRPr lang="ru-RU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2423165" y="884775"/>
            <a:ext cx="8165167" cy="1091581"/>
            <a:chOff x="1612276" y="692688"/>
            <a:chExt cx="8010502" cy="97383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612276" y="735137"/>
              <a:ext cx="7911251" cy="931386"/>
            </a:xfrm>
            <a:prstGeom prst="roundRect">
              <a:avLst>
                <a:gd name="adj" fmla="val 10000"/>
              </a:avLst>
            </a:prstGeom>
            <a:solidFill>
              <a:srgbClr val="0F6FC6">
                <a:lumMod val="20000"/>
                <a:lumOff val="80000"/>
                <a:alpha val="90000"/>
              </a:srgbClr>
            </a:solidFill>
            <a:ln>
              <a:noFill/>
            </a:ln>
            <a:effectLst/>
            <a:sp3d z="-300000"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1711527" y="692688"/>
              <a:ext cx="7911251" cy="899269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815" tIns="29210" rIns="43815" bIns="29210" numCol="1" spcCol="1270" anchor="ctr" anchorCtr="0">
              <a:noAutofit/>
            </a:bodyPr>
            <a:lstStyle/>
            <a:p>
              <a:pPr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dirty="0" smtClean="0">
                  <a:solidFill>
                    <a:srgbClr val="FF0000"/>
                  </a:solidFill>
                  <a:latin typeface="Times New Roman"/>
                </a:rPr>
                <a:t>Строительство, реконструкция жилых домов </a:t>
              </a:r>
              <a:r>
                <a:rPr lang="ru-RU" sz="2300" b="1" dirty="0" smtClean="0">
                  <a:solidFill>
                    <a:srgbClr val="0F6FC6">
                      <a:lumMod val="50000"/>
                    </a:srgbClr>
                  </a:solidFill>
                  <a:latin typeface="Times New Roman"/>
                </a:rPr>
                <a:t>– </a:t>
              </a:r>
              <a:br>
                <a:rPr lang="ru-RU" sz="2300" b="1" dirty="0" smtClean="0">
                  <a:solidFill>
                    <a:srgbClr val="0F6FC6">
                      <a:lumMod val="50000"/>
                    </a:srgbClr>
                  </a:solidFill>
                  <a:latin typeface="Times New Roman"/>
                </a:rPr>
              </a:br>
              <a:r>
                <a:rPr lang="ru-RU" sz="2300" b="1" dirty="0" smtClean="0">
                  <a:solidFill>
                    <a:srgbClr val="0F6FC6">
                      <a:lumMod val="50000"/>
                    </a:srgbClr>
                  </a:solidFill>
                  <a:latin typeface="Times New Roman"/>
                </a:rPr>
                <a:t>«Управление эксплуатацией жилого фонда за вознаграждение или на договорной основе»</a:t>
              </a:r>
              <a:endParaRPr lang="ru-RU" sz="2300" b="1" dirty="0">
                <a:solidFill>
                  <a:srgbClr val="0F6FC6">
                    <a:lumMod val="50000"/>
                  </a:srgbClr>
                </a:solidFill>
                <a:latin typeface="Times New Roman"/>
                <a:cs typeface="Times New Roman" pitchFamily="18" charset="0"/>
              </a:endParaRPr>
            </a:p>
          </p:txBody>
        </p:sp>
      </p:grpSp>
      <p:sp>
        <p:nvSpPr>
          <p:cNvPr id="8" name="Овал 7"/>
          <p:cNvSpPr/>
          <p:nvPr/>
        </p:nvSpPr>
        <p:spPr>
          <a:xfrm>
            <a:off x="713166" y="990110"/>
            <a:ext cx="1692000" cy="90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68.32.1</a:t>
            </a:r>
            <a:endParaRPr lang="ru-RU" b="1" dirty="0">
              <a:solidFill>
                <a:prstClr val="black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422275" y="1879207"/>
            <a:ext cx="8131697" cy="1452815"/>
            <a:chOff x="1649148" y="1820294"/>
            <a:chExt cx="7856538" cy="139225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1649148" y="1844544"/>
              <a:ext cx="7791132" cy="1368000"/>
            </a:xfrm>
            <a:prstGeom prst="roundRect">
              <a:avLst>
                <a:gd name="adj" fmla="val 6251"/>
              </a:avLst>
            </a:prstGeom>
            <a:solidFill>
              <a:srgbClr val="0F6FC6">
                <a:lumMod val="20000"/>
                <a:lumOff val="80000"/>
                <a:alpha val="90000"/>
              </a:srgbClr>
            </a:solidFill>
            <a:ln>
              <a:noFill/>
            </a:ln>
            <a:effectLst/>
            <a:sp3d z="-300000"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1714554" y="1820294"/>
              <a:ext cx="7791132" cy="1204098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815" tIns="29210" rIns="43815" bIns="29210" numCol="1" spcCol="1270" anchor="t" anchorCtr="0">
              <a:noAutofit/>
            </a:bodyPr>
            <a:lstStyle/>
            <a:p>
              <a:pPr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dirty="0" smtClean="0">
                  <a:solidFill>
                    <a:srgbClr val="FF0000"/>
                  </a:solidFill>
                  <a:latin typeface="Times New Roman"/>
                </a:rPr>
                <a:t>Строительство, реконструкция, модернизация цеха производству кирпича </a:t>
              </a:r>
              <a:r>
                <a:rPr lang="ru-RU" sz="2300" b="1" dirty="0" smtClean="0">
                  <a:solidFill>
                    <a:srgbClr val="002060"/>
                  </a:solidFill>
                  <a:latin typeface="Times New Roman"/>
                </a:rPr>
                <a:t>– « Производство кирпича, </a:t>
              </a:r>
            </a:p>
            <a:p>
              <a:pPr defTabSz="1022350">
                <a:lnSpc>
                  <a:spcPct val="90000"/>
                </a:lnSpc>
                <a:spcBef>
                  <a:spcPct val="0"/>
                </a:spcBef>
              </a:pPr>
              <a:r>
                <a:rPr lang="ru-RU" sz="2300" b="1" dirty="0" smtClean="0">
                  <a:solidFill>
                    <a:srgbClr val="002060"/>
                  </a:solidFill>
                  <a:latin typeface="Times New Roman"/>
                </a:rPr>
                <a:t>«черепицы и прочих строительных изделий из обожженной глины»</a:t>
              </a:r>
            </a:p>
            <a:p>
              <a:pPr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300" b="1" dirty="0">
                <a:solidFill>
                  <a:srgbClr val="0F6FC6">
                    <a:lumMod val="50000"/>
                  </a:srgbClr>
                </a:solidFill>
                <a:latin typeface="Times New Roman"/>
                <a:cs typeface="Times New Roman" pitchFamily="18" charset="0"/>
              </a:endParaRPr>
            </a:p>
          </p:txBody>
        </p:sp>
      </p:grpSp>
      <p:sp>
        <p:nvSpPr>
          <p:cNvPr id="13" name="Овал 12"/>
          <p:cNvSpPr/>
          <p:nvPr/>
        </p:nvSpPr>
        <p:spPr>
          <a:xfrm>
            <a:off x="713166" y="2105028"/>
            <a:ext cx="1692000" cy="90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23.32</a:t>
            </a:r>
            <a:endParaRPr lang="ru-RU" b="1" dirty="0">
              <a:solidFill>
                <a:prstClr val="black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2409750" y="3293578"/>
            <a:ext cx="8104414" cy="1004370"/>
            <a:chOff x="1755668" y="3632591"/>
            <a:chExt cx="7890700" cy="100437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1795017" y="3632591"/>
              <a:ext cx="7851351" cy="1004370"/>
            </a:xfrm>
            <a:prstGeom prst="roundRect">
              <a:avLst>
                <a:gd name="adj" fmla="val 10000"/>
              </a:avLst>
            </a:prstGeom>
            <a:solidFill>
              <a:srgbClr val="0F6FC6">
                <a:lumMod val="20000"/>
                <a:lumOff val="80000"/>
                <a:alpha val="90000"/>
              </a:srgbClr>
            </a:solidFill>
            <a:ln>
              <a:noFill/>
            </a:ln>
            <a:effectLst/>
            <a:sp3d z="-300000"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1755668" y="3785597"/>
              <a:ext cx="7812000" cy="619305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815" tIns="29210" rIns="43815" bIns="29210" numCol="1" spcCol="1270" anchor="ctr" anchorCtr="0">
              <a:noAutofit/>
            </a:bodyPr>
            <a:lstStyle/>
            <a:p>
              <a:pPr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dirty="0" smtClean="0">
                  <a:solidFill>
                    <a:srgbClr val="FF0000"/>
                  </a:solidFill>
                  <a:latin typeface="Times New Roman"/>
                </a:rPr>
                <a:t>Строительство, реконструкция, приобретение  основных средств для  деятельности спортивных объектов </a:t>
              </a:r>
              <a:r>
                <a:rPr lang="ru-RU" sz="2300" b="1" dirty="0" smtClean="0">
                  <a:solidFill>
                    <a:srgbClr val="0F6FC6">
                      <a:lumMod val="50000"/>
                    </a:srgbClr>
                  </a:solidFill>
                  <a:latin typeface="Times New Roman"/>
                </a:rPr>
                <a:t>–«Деятельность спортивных объектов»</a:t>
              </a:r>
              <a:endParaRPr lang="ru-RU" sz="2300" b="1" dirty="0">
                <a:solidFill>
                  <a:srgbClr val="0F6FC6">
                    <a:lumMod val="50000"/>
                  </a:srgbClr>
                </a:solidFill>
                <a:latin typeface="Times New Roman"/>
                <a:cs typeface="Times New Roman" pitchFamily="18" charset="0"/>
              </a:endParaRPr>
            </a:p>
          </p:txBody>
        </p:sp>
      </p:grpSp>
      <p:sp>
        <p:nvSpPr>
          <p:cNvPr id="17" name="Овал 16"/>
          <p:cNvSpPr/>
          <p:nvPr/>
        </p:nvSpPr>
        <p:spPr>
          <a:xfrm>
            <a:off x="737168" y="3165889"/>
            <a:ext cx="1692000" cy="90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93.11</a:t>
            </a:r>
            <a:endParaRPr lang="ru-RU" b="1" dirty="0">
              <a:solidFill>
                <a:prstClr val="black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2493844" y="4364108"/>
            <a:ext cx="8064000" cy="864000"/>
            <a:chOff x="1723117" y="4424840"/>
            <a:chExt cx="7451336" cy="8640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1723117" y="4424840"/>
              <a:ext cx="7451336" cy="864000"/>
            </a:xfrm>
            <a:prstGeom prst="roundRect">
              <a:avLst>
                <a:gd name="adj" fmla="val 10000"/>
              </a:avLst>
            </a:prstGeom>
            <a:solidFill>
              <a:srgbClr val="0F6FC6">
                <a:lumMod val="20000"/>
                <a:lumOff val="80000"/>
                <a:alpha val="90000"/>
              </a:srgbClr>
            </a:solidFill>
            <a:ln>
              <a:noFill/>
            </a:ln>
            <a:effectLst/>
            <a:sp3d z="-300000"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1746472" y="4448195"/>
              <a:ext cx="7351541" cy="750702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815" tIns="29210" rIns="43815" bIns="29210" numCol="1" spcCol="1270" anchor="ctr" anchorCtr="0">
              <a:noAutofit/>
            </a:bodyPr>
            <a:lstStyle/>
            <a:p>
              <a:pPr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dirty="0" smtClean="0">
                  <a:solidFill>
                    <a:srgbClr val="FF0000"/>
                  </a:solidFill>
                  <a:latin typeface="Times New Roman"/>
                </a:rPr>
                <a:t>Строительство, реконструкция автодорог </a:t>
              </a:r>
              <a:r>
                <a:rPr lang="ru-RU" sz="2300" b="1" dirty="0" smtClean="0">
                  <a:solidFill>
                    <a:srgbClr val="0F6FC6">
                      <a:lumMod val="50000"/>
                    </a:srgbClr>
                  </a:solidFill>
                  <a:latin typeface="Times New Roman"/>
                </a:rPr>
                <a:t>– </a:t>
              </a:r>
              <a:br>
                <a:rPr lang="ru-RU" sz="2300" b="1" dirty="0" smtClean="0">
                  <a:solidFill>
                    <a:srgbClr val="0F6FC6">
                      <a:lumMod val="50000"/>
                    </a:srgbClr>
                  </a:solidFill>
                  <a:latin typeface="Times New Roman"/>
                </a:rPr>
              </a:br>
              <a:r>
                <a:rPr lang="ru-RU" sz="2300" b="1" dirty="0" smtClean="0">
                  <a:solidFill>
                    <a:srgbClr val="0F6FC6">
                      <a:lumMod val="50000"/>
                    </a:srgbClr>
                  </a:solidFill>
                  <a:latin typeface="Times New Roman"/>
                </a:rPr>
                <a:t>«Деятельность по эксплуатации автомобильных дорог и автомагистралей»</a:t>
              </a:r>
              <a:endParaRPr lang="ru-RU" sz="2300" b="1" dirty="0">
                <a:solidFill>
                  <a:srgbClr val="0F6FC6">
                    <a:lumMod val="50000"/>
                  </a:srgbClr>
                </a:solidFill>
                <a:latin typeface="Times New Roman"/>
                <a:cs typeface="Times New Roman" pitchFamily="18" charset="0"/>
              </a:endParaRPr>
            </a:p>
          </p:txBody>
        </p:sp>
      </p:grpSp>
      <p:sp>
        <p:nvSpPr>
          <p:cNvPr id="21" name="Овал 20"/>
          <p:cNvSpPr/>
          <p:nvPr/>
        </p:nvSpPr>
        <p:spPr>
          <a:xfrm>
            <a:off x="779312" y="4246654"/>
            <a:ext cx="1692000" cy="90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52.21.22</a:t>
            </a:r>
            <a:endParaRPr lang="ru-RU" b="1" dirty="0">
              <a:solidFill>
                <a:prstClr val="black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2531334" y="5230612"/>
            <a:ext cx="8064000" cy="1266672"/>
            <a:chOff x="1614696" y="5564198"/>
            <a:chExt cx="7773440" cy="1027056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1614696" y="5564198"/>
              <a:ext cx="7773440" cy="875697"/>
            </a:xfrm>
            <a:prstGeom prst="roundRect">
              <a:avLst>
                <a:gd name="adj" fmla="val 10000"/>
              </a:avLst>
            </a:prstGeom>
            <a:solidFill>
              <a:srgbClr val="0F6FC6">
                <a:lumMod val="20000"/>
                <a:lumOff val="80000"/>
                <a:alpha val="90000"/>
              </a:srgbClr>
            </a:solidFill>
            <a:ln>
              <a:noFill/>
            </a:ln>
            <a:effectLst/>
            <a:sp3d z="-300000"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 b="1" dirty="0" smtClean="0">
                <a:solidFill>
                  <a:srgbClr val="FF0000"/>
                </a:solidFill>
                <a:latin typeface="Times New Roman"/>
              </a:endParaRPr>
            </a:p>
            <a:p>
              <a:r>
                <a:rPr lang="ru-RU" sz="2300" b="1" dirty="0" smtClean="0">
                  <a:solidFill>
                    <a:srgbClr val="FF0000"/>
                  </a:solidFill>
                  <a:latin typeface="Times New Roman"/>
                </a:rPr>
                <a:t>Заполняют </a:t>
              </a:r>
              <a:r>
                <a:rPr lang="ru-RU" sz="2300" b="1" dirty="0">
                  <a:solidFill>
                    <a:srgbClr val="FF0000"/>
                  </a:solidFill>
                  <a:latin typeface="Times New Roman"/>
                </a:rPr>
                <a:t>подразделения, занимающиеся строительством</a:t>
              </a:r>
              <a:endParaRPr lang="ru-RU" sz="2300" b="1" dirty="0">
                <a:solidFill>
                  <a:srgbClr val="FF0000"/>
                </a:solidFill>
                <a:latin typeface="Times New Roman"/>
                <a:cs typeface="Times New Roman" pitchFamily="18" charset="0"/>
              </a:endParaRPr>
            </a:p>
            <a:p>
              <a:endParaRPr lang="ru-RU" sz="23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  <p:sp>
          <p:nvSpPr>
            <p:cNvPr id="24" name="Скругленный прямоугольник 4"/>
            <p:cNvSpPr/>
            <p:nvPr/>
          </p:nvSpPr>
          <p:spPr>
            <a:xfrm>
              <a:off x="1614696" y="5583254"/>
              <a:ext cx="7530519" cy="1008000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815" tIns="29210" rIns="43815" bIns="29210" numCol="1" spcCol="1270" anchor="ctr" anchorCtr="0">
              <a:noAutofit/>
            </a:bodyPr>
            <a:lstStyle/>
            <a:p>
              <a:pPr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300" b="1" dirty="0">
                <a:solidFill>
                  <a:srgbClr val="FF0000"/>
                </a:solidFill>
                <a:latin typeface="Times New Roman"/>
                <a:cs typeface="Times New Roman" pitchFamily="18" charset="0"/>
              </a:endParaRPr>
            </a:p>
          </p:txBody>
        </p:sp>
      </p:grpSp>
      <p:sp>
        <p:nvSpPr>
          <p:cNvPr id="25" name="Овал 24"/>
          <p:cNvSpPr/>
          <p:nvPr/>
        </p:nvSpPr>
        <p:spPr>
          <a:xfrm>
            <a:off x="797984" y="5273710"/>
            <a:ext cx="1690439" cy="90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41.10-43.99.9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236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773817"/>
              </p:ext>
            </p:extLst>
          </p:nvPr>
        </p:nvGraphicFramePr>
        <p:xfrm>
          <a:off x="484963" y="127591"/>
          <a:ext cx="11476665" cy="64999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92553"/>
                <a:gridCol w="5784112"/>
              </a:tblGrid>
              <a:tr h="302089">
                <a:tc>
                  <a:txBody>
                    <a:bodyPr/>
                    <a:lstStyle/>
                    <a:p>
                      <a:pPr algn="ctr"/>
                      <a:r>
                        <a:rPr lang="ru-RU" sz="1800" b="0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Неверно</a:t>
                      </a:r>
                      <a:endParaRPr lang="ru-RU" sz="1800" b="0" u="sng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sng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Верно</a:t>
                      </a:r>
                      <a:endParaRPr lang="ru-RU" sz="1800" u="sng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 anchor="ctr">
                    <a:solidFill>
                      <a:srgbClr val="FFFF00"/>
                    </a:solidFill>
                  </a:tcPr>
                </a:tc>
              </a:tr>
              <a:tr h="52178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старых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бланков и 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xml-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шаблонов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Использовать только!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sn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бланки и </a:t>
                      </a:r>
                      <a:r>
                        <a:rPr lang="ru-RU" sz="1600" u="sn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обновленные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xml-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шаблоны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>
                    <a:solidFill>
                      <a:srgbClr val="FCF9D4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заполнен в рублях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 – тысяча рублей</a:t>
                      </a:r>
                      <a:endParaRPr lang="ru-RU" sz="16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>
                    <a:noFill/>
                  </a:tcPr>
                </a:tc>
              </a:tr>
              <a:tr h="12280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включены затраты на приобретение нефинансовых активов стоимостью до 40 тысяч рублей за единицу, которые не отражаются в бухгалтерском учете в составе основных средств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b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включаются в отчет</a:t>
                      </a:r>
                      <a:r>
                        <a:rPr lang="ru-RU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приобретение нефинансовых активов стоимостью до 40 тыс. руб. за единицу, если они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отражаются в бухгалтерском учете в составе основных средств </a:t>
                      </a:r>
                    </a:p>
                    <a:p>
                      <a:endParaRPr lang="ru-RU" sz="1600" b="0" u="none" dirty="0">
                        <a:solidFill>
                          <a:srgbClr val="FDFDD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>
                    <a:solidFill>
                      <a:srgbClr val="FDFDD3"/>
                    </a:solidFill>
                  </a:tcPr>
                </a:tc>
              </a:tr>
              <a:tr h="96116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графу 5 (затраты на приобретение основных фондов, бывших в употреблении у других юридических и физических лиц) включена стоимость основных фондов, переданных с баланса на баланс организации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включается в отчет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основных фондов, переданных с баланса на баланс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строке 02 графе 1 (жилые здания и помещения) отражена покупка квартир в объектах жилого фонда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Покупка квартир в объектах жилого фонда  отражается по графе 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>
                    <a:solidFill>
                      <a:srgbClr val="FDFDD3"/>
                    </a:solidFill>
                  </a:tcPr>
                </a:tc>
              </a:tr>
              <a:tr h="74147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строке 30 (затраты на приобретение земли)  включена стоимость арендуемых земельных участков, а также переданных в пользование или оперативное управление</a:t>
                      </a:r>
                    </a:p>
                  </a:txBody>
                  <a:tcPr marL="121940" marR="121940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включается  в отчет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арендуемых земельных участков, а также переданных в пользование или оперативное управление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>
                    <a:noFill/>
                  </a:tcPr>
                </a:tc>
              </a:tr>
              <a:tr h="118086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разделе 2 под кодами ОКВЭД2 «Строительство» (41.10-43.99) отражены затраты по строительству различных объектов</a:t>
                      </a:r>
                    </a:p>
                  </a:txBody>
                  <a:tcPr marL="121940" marR="121940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кодам 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ОКВЭД2 41.10-43.99.9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«строительство зданий, работы строительные, специализированные» показываются затраты по созданию и дальнейшему развитию материально-технической базы подразделений, занимающихся строительством. </a:t>
                      </a:r>
                      <a:endParaRPr lang="ru-RU" sz="16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>
                    <a:solidFill>
                      <a:srgbClr val="FDFDD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6558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1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5177</TotalTime>
  <Words>816</Words>
  <Application>Microsoft Office PowerPoint</Application>
  <PresentationFormat>Произвольный</PresentationFormat>
  <Paragraphs>113</Paragraphs>
  <Slides>16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9" baseType="lpstr">
      <vt:lpstr>Тема Office</vt:lpstr>
      <vt:lpstr>2_Тема Office</vt:lpstr>
      <vt:lpstr>4_Тема Office</vt:lpstr>
      <vt:lpstr>3_Тема Office</vt:lpstr>
      <vt:lpstr>6_Тема Office</vt:lpstr>
      <vt:lpstr>1_Тема Office</vt:lpstr>
      <vt:lpstr>8_Тема Office</vt:lpstr>
      <vt:lpstr>9_Тема Office</vt:lpstr>
      <vt:lpstr>5_Тема Office</vt:lpstr>
      <vt:lpstr>11_Тема Office</vt:lpstr>
      <vt:lpstr>10_Тема Office</vt:lpstr>
      <vt:lpstr>12_Тема Office</vt:lpstr>
      <vt:lpstr>Лист</vt:lpstr>
      <vt:lpstr> Порядок заполнения форм  федерального статистического  наблюдения за инвестиционной деятельностью организаций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Николайчук Лариса Петровна</cp:lastModifiedBy>
  <cp:revision>307</cp:revision>
  <cp:lastPrinted>2019-11-26T10:10:16Z</cp:lastPrinted>
  <dcterms:created xsi:type="dcterms:W3CDTF">2017-02-01T16:35:27Z</dcterms:created>
  <dcterms:modified xsi:type="dcterms:W3CDTF">2020-03-07T08:08:48Z</dcterms:modified>
</cp:coreProperties>
</file>